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5143500" cx="9144000"/>
  <p:notesSz cx="6858000" cy="9144000"/>
  <p:embeddedFontLst>
    <p:embeddedFont>
      <p:font typeface="Roboto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83f6c001b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83f6c001b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883f6c001b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883f6c001b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83f6c001b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83f6c001b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883f6c001b_0_3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883f6c001b_0_3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883f6c001b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883f6c001b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83f6c001b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83f6c001b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883f6c001b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883f6c001b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883f6c001b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883f6c001b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83f6c001b_0_3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83f6c001b_0_3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883f6c001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883f6c001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883f6c001b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883f6c001b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883f6c001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883f6c001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83f6c001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83f6c001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883f6c001b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883f6c001b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Relationship Id="rId6" Type="http://schemas.openxmlformats.org/officeDocument/2006/relationships/image" Target="../media/image21.png"/><Relationship Id="rId7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Relationship Id="rId6" Type="http://schemas.openxmlformats.org/officeDocument/2006/relationships/image" Target="../media/image2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jpg"/><Relationship Id="rId4" Type="http://schemas.openxmlformats.org/officeDocument/2006/relationships/image" Target="../media/image24.png"/><Relationship Id="rId11" Type="http://schemas.openxmlformats.org/officeDocument/2006/relationships/image" Target="../media/image5.png"/><Relationship Id="rId10" Type="http://schemas.openxmlformats.org/officeDocument/2006/relationships/image" Target="../media/image8.png"/><Relationship Id="rId9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3"/>
          <p:cNvPicPr preferRelativeResize="0"/>
          <p:nvPr/>
        </p:nvPicPr>
        <p:blipFill rotWithShape="1">
          <a:blip r:embed="rId3">
            <a:alphaModFix/>
          </a:blip>
          <a:srcRect b="0" l="10299" r="10291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3"/>
          <p:cNvSpPr txBox="1"/>
          <p:nvPr>
            <p:ph type="title"/>
          </p:nvPr>
        </p:nvSpPr>
        <p:spPr>
          <a:xfrm>
            <a:off x="166850" y="912375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/>
              <a:t>Redes Generativas Adversarias</a:t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/>
              <a:t>Lidia Sánchez Mérida</a:t>
            </a:r>
            <a:endParaRPr b="1" sz="2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2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Variantes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3"/>
          <p:cNvSpPr txBox="1"/>
          <p:nvPr>
            <p:ph idx="1" type="subTitle"/>
          </p:nvPr>
        </p:nvSpPr>
        <p:spPr>
          <a:xfrm>
            <a:off x="4634650" y="708250"/>
            <a:ext cx="4352100" cy="4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i="1" lang="es" sz="2400">
                <a:solidFill>
                  <a:srgbClr val="FFFFFF"/>
                </a:solidFill>
              </a:rPr>
              <a:t>Deep Convolution GANs.</a:t>
            </a:r>
            <a:endParaRPr i="1"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Generador.</a:t>
            </a:r>
            <a:endParaRPr sz="2400">
              <a:solidFill>
                <a:srgbClr val="FFFFFF"/>
              </a:solidFill>
            </a:endParaRPr>
          </a:p>
          <a:p>
            <a:pPr indent="-3810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○"/>
            </a:pPr>
            <a:r>
              <a:rPr lang="es" sz="2400">
                <a:solidFill>
                  <a:srgbClr val="FFFFFF"/>
                </a:solidFill>
              </a:rPr>
              <a:t>Capas convolutivas traspuestas.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Minilotes.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Gradiente Descendente.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Normalización </a:t>
            </a:r>
            <a:r>
              <a:rPr i="1" lang="es" sz="2400">
                <a:solidFill>
                  <a:srgbClr val="FFFFFF"/>
                </a:solidFill>
              </a:rPr>
              <a:t>batch</a:t>
            </a:r>
            <a:r>
              <a:rPr lang="es" sz="2400">
                <a:solidFill>
                  <a:srgbClr val="FFFFFF"/>
                </a:solidFill>
              </a:rPr>
              <a:t>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1" name="Google Shape;141;p23"/>
          <p:cNvSpPr txBox="1"/>
          <p:nvPr>
            <p:ph type="title"/>
          </p:nvPr>
        </p:nvSpPr>
        <p:spPr>
          <a:xfrm>
            <a:off x="460950" y="400200"/>
            <a:ext cx="3884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DCGANs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5" y="1700250"/>
            <a:ext cx="4351974" cy="17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idx="1" type="subTitle"/>
          </p:nvPr>
        </p:nvSpPr>
        <p:spPr>
          <a:xfrm>
            <a:off x="4634650" y="708250"/>
            <a:ext cx="4352100" cy="427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Traducción de imágenes.</a:t>
            </a:r>
            <a:endParaRPr sz="24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" sz="2000">
                <a:solidFill>
                  <a:srgbClr val="FFFFFF"/>
                </a:solidFill>
              </a:rPr>
              <a:t>Color &lt;-&gt; Blanco/Negro.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" sz="2000">
                <a:solidFill>
                  <a:srgbClr val="FFFFFF"/>
                </a:solidFill>
              </a:rPr>
              <a:t>Soleado &lt;-&gt; Nublado.</a:t>
            </a:r>
            <a:endParaRPr sz="2000">
              <a:solidFill>
                <a:srgbClr val="FFFFFF"/>
              </a:solidFill>
            </a:endParaRPr>
          </a:p>
          <a:p>
            <a:pPr indent="-3556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○"/>
            </a:pPr>
            <a:r>
              <a:rPr lang="es" sz="2000">
                <a:solidFill>
                  <a:srgbClr val="FFFFFF"/>
                </a:solidFill>
              </a:rPr>
              <a:t>Día &lt;-&gt; Noche.</a:t>
            </a:r>
            <a:endParaRPr sz="20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Origen: PIXP2PIX (CGAN).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Char char="●"/>
            </a:pPr>
            <a:r>
              <a:rPr lang="es" sz="2400">
                <a:solidFill>
                  <a:srgbClr val="FFFFFF"/>
                </a:solidFill>
              </a:rPr>
              <a:t>Entrenamiento completo cíclico.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48" name="Google Shape;148;p24"/>
          <p:cNvSpPr txBox="1"/>
          <p:nvPr>
            <p:ph type="title"/>
          </p:nvPr>
        </p:nvSpPr>
        <p:spPr>
          <a:xfrm>
            <a:off x="460950" y="400200"/>
            <a:ext cx="3884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Cycle</a:t>
            </a:r>
            <a:r>
              <a:rPr lang="es">
                <a:solidFill>
                  <a:srgbClr val="666666"/>
                </a:solidFill>
              </a:rPr>
              <a:t>GANs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49" name="Google Shape;14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50559"/>
            <a:ext cx="4329851" cy="20423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4618550" y="183450"/>
            <a:ext cx="4357500" cy="4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i="1" lang="es" sz="2000">
                <a:solidFill>
                  <a:srgbClr val="FFFFFF"/>
                </a:solidFill>
              </a:rPr>
              <a:t>Progressive Growing GANs.</a:t>
            </a:r>
            <a:endParaRPr i="1"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NVIDIA para imágenes de alta resolución.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Añade capas conforme avanza el entrenamiento de forma progresiva.</a:t>
            </a:r>
            <a:endParaRPr sz="2000">
              <a:solidFill>
                <a:srgbClr val="FFFFFF"/>
              </a:solidFill>
            </a:endParaRPr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Char char="●"/>
            </a:pPr>
            <a:r>
              <a:rPr lang="es" sz="2000">
                <a:solidFill>
                  <a:srgbClr val="FFFFFF"/>
                </a:solidFill>
              </a:rPr>
              <a:t>Ventajas.</a:t>
            </a:r>
            <a:endParaRPr sz="20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" sz="1800">
                <a:solidFill>
                  <a:srgbClr val="FFFFFF"/>
                </a:solidFill>
              </a:rPr>
              <a:t>Entrenamiento más estable.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" sz="1800">
                <a:solidFill>
                  <a:srgbClr val="FFFFFF"/>
                </a:solidFill>
              </a:rPr>
              <a:t>Evita el </a:t>
            </a:r>
            <a:r>
              <a:rPr i="1" lang="es" sz="1800">
                <a:solidFill>
                  <a:srgbClr val="FFFFFF"/>
                </a:solidFill>
              </a:rPr>
              <a:t>mode collapse.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" sz="1800">
                <a:solidFill>
                  <a:srgbClr val="FFFFFF"/>
                </a:solidFill>
              </a:rPr>
              <a:t>Mejor calidad imágenes.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s" sz="1800">
                <a:solidFill>
                  <a:srgbClr val="FFFFFF"/>
                </a:solidFill>
              </a:rPr>
              <a:t>Mayor velocidad.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55" name="Google Shape;155;p25"/>
          <p:cNvSpPr txBox="1"/>
          <p:nvPr>
            <p:ph type="title"/>
          </p:nvPr>
        </p:nvSpPr>
        <p:spPr>
          <a:xfrm>
            <a:off x="460950" y="400200"/>
            <a:ext cx="3884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Pro</a:t>
            </a:r>
            <a:r>
              <a:rPr lang="es">
                <a:solidFill>
                  <a:srgbClr val="666666"/>
                </a:solidFill>
              </a:rPr>
              <a:t>GANs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56" name="Google Shape;15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2775" y="1167900"/>
            <a:ext cx="3920758" cy="36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6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Casos prácticos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4294967295" type="title"/>
          </p:nvPr>
        </p:nvSpPr>
        <p:spPr>
          <a:xfrm>
            <a:off x="460950" y="297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GAN. Dígitos MNIST.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68" name="Google Shape;16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7550"/>
            <a:ext cx="1800000" cy="16910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7"/>
          <p:cNvSpPr/>
          <p:nvPr/>
        </p:nvSpPr>
        <p:spPr>
          <a:xfrm>
            <a:off x="2237700" y="1865675"/>
            <a:ext cx="1062600" cy="5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27"/>
          <p:cNvSpPr/>
          <p:nvPr/>
        </p:nvSpPr>
        <p:spPr>
          <a:xfrm>
            <a:off x="5909600" y="1790513"/>
            <a:ext cx="1062600" cy="5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7"/>
          <p:cNvSpPr/>
          <p:nvPr/>
        </p:nvSpPr>
        <p:spPr>
          <a:xfrm rot="10800000">
            <a:off x="4040700" y="3491900"/>
            <a:ext cx="1062600" cy="545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7"/>
          <p:cNvSpPr/>
          <p:nvPr/>
        </p:nvSpPr>
        <p:spPr>
          <a:xfrm flipH="1" rot="-5400000">
            <a:off x="7536250" y="2977250"/>
            <a:ext cx="1062600" cy="1058100"/>
          </a:xfrm>
          <a:prstGeom prst="bentUpArrow">
            <a:avLst>
              <a:gd fmla="val 25000" name="adj1"/>
              <a:gd fmla="val 25000" name="adj2"/>
              <a:gd fmla="val 25000" name="adj3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5800" y="2884460"/>
            <a:ext cx="1800000" cy="17605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79200" y="1182825"/>
            <a:ext cx="1800000" cy="1760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93400" y="1138473"/>
            <a:ext cx="1800000" cy="1763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87725" y="2883148"/>
            <a:ext cx="1800000" cy="1763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8"/>
          <p:cNvSpPr txBox="1"/>
          <p:nvPr>
            <p:ph idx="4294967295" type="title"/>
          </p:nvPr>
        </p:nvSpPr>
        <p:spPr>
          <a:xfrm>
            <a:off x="460950" y="297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DC</a:t>
            </a:r>
            <a:r>
              <a:rPr lang="es">
                <a:solidFill>
                  <a:srgbClr val="666666"/>
                </a:solidFill>
              </a:rPr>
              <a:t>GAN. Dígitos MNIST.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182" name="Google Shape;18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19100" y="2002375"/>
            <a:ext cx="1800000" cy="1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6875" y="2002375"/>
            <a:ext cx="1800000" cy="1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3250" y="1983625"/>
            <a:ext cx="1800000" cy="18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9225" y="1983625"/>
            <a:ext cx="1800000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8"/>
          <p:cNvSpPr txBox="1"/>
          <p:nvPr>
            <p:ph idx="4294967295" type="title"/>
          </p:nvPr>
        </p:nvSpPr>
        <p:spPr>
          <a:xfrm>
            <a:off x="6326950" y="1149913"/>
            <a:ext cx="10563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666666"/>
                </a:solidFill>
              </a:rPr>
              <a:t>GAN</a:t>
            </a:r>
            <a:endParaRPr sz="2800">
              <a:solidFill>
                <a:srgbClr val="666666"/>
              </a:solidFill>
            </a:endParaRPr>
          </a:p>
        </p:txBody>
      </p:sp>
      <p:sp>
        <p:nvSpPr>
          <p:cNvPr id="187" name="Google Shape;187;p28"/>
          <p:cNvSpPr txBox="1"/>
          <p:nvPr>
            <p:ph idx="4294967295" type="title"/>
          </p:nvPr>
        </p:nvSpPr>
        <p:spPr>
          <a:xfrm>
            <a:off x="1311500" y="1140525"/>
            <a:ext cx="17058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>
                <a:solidFill>
                  <a:srgbClr val="666666"/>
                </a:solidFill>
              </a:rPr>
              <a:t>DC</a:t>
            </a:r>
            <a:r>
              <a:rPr lang="es" sz="2800">
                <a:solidFill>
                  <a:srgbClr val="666666"/>
                </a:solidFill>
              </a:rPr>
              <a:t>GAN</a:t>
            </a:r>
            <a:endParaRPr sz="2800">
              <a:solidFill>
                <a:srgbClr val="666666"/>
              </a:solidFill>
            </a:endParaRPr>
          </a:p>
        </p:txBody>
      </p:sp>
      <p:sp>
        <p:nvSpPr>
          <p:cNvPr id="188" name="Google Shape;188;p28"/>
          <p:cNvSpPr txBox="1"/>
          <p:nvPr>
            <p:ph idx="4294967295" type="title"/>
          </p:nvPr>
        </p:nvSpPr>
        <p:spPr>
          <a:xfrm>
            <a:off x="643275" y="3965350"/>
            <a:ext cx="951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66666"/>
                </a:solidFill>
              </a:rPr>
              <a:t>It. 500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89" name="Google Shape;189;p28"/>
          <p:cNvSpPr txBox="1"/>
          <p:nvPr>
            <p:ph idx="4294967295" type="title"/>
          </p:nvPr>
        </p:nvSpPr>
        <p:spPr>
          <a:xfrm>
            <a:off x="2549350" y="3965350"/>
            <a:ext cx="12678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66666"/>
                </a:solidFill>
              </a:rPr>
              <a:t>It. 1.000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90" name="Google Shape;190;p28"/>
          <p:cNvSpPr txBox="1"/>
          <p:nvPr>
            <p:ph idx="4294967295" type="title"/>
          </p:nvPr>
        </p:nvSpPr>
        <p:spPr>
          <a:xfrm>
            <a:off x="7362975" y="3965350"/>
            <a:ext cx="12678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66666"/>
                </a:solidFill>
              </a:rPr>
              <a:t>It. 1.000</a:t>
            </a:r>
            <a:endParaRPr sz="2000">
              <a:solidFill>
                <a:srgbClr val="666666"/>
              </a:solidFill>
            </a:endParaRPr>
          </a:p>
        </p:txBody>
      </p:sp>
      <p:sp>
        <p:nvSpPr>
          <p:cNvPr id="191" name="Google Shape;191;p28"/>
          <p:cNvSpPr txBox="1"/>
          <p:nvPr>
            <p:ph idx="4294967295" type="title"/>
          </p:nvPr>
        </p:nvSpPr>
        <p:spPr>
          <a:xfrm>
            <a:off x="5243150" y="3965350"/>
            <a:ext cx="951900" cy="43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>
                <a:solidFill>
                  <a:srgbClr val="666666"/>
                </a:solidFill>
              </a:rPr>
              <a:t>It. 500</a:t>
            </a:r>
            <a:endParaRPr sz="2000">
              <a:solidFill>
                <a:srgbClr val="666666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</a:t>
            </a:r>
            <a:endParaRPr/>
          </a:p>
        </p:txBody>
      </p:sp>
      <p:sp>
        <p:nvSpPr>
          <p:cNvPr id="197" name="Google Shape;197;p29"/>
          <p:cNvSpPr txBox="1"/>
          <p:nvPr>
            <p:ph idx="1" type="body"/>
          </p:nvPr>
        </p:nvSpPr>
        <p:spPr>
          <a:xfrm>
            <a:off x="471900" y="1919075"/>
            <a:ext cx="8222100" cy="296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Algoritmos más revolucionarios dentro de los modelos generativos.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Topología y técnicas de entrenamiento sencillas.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Gran diversidad de variantes y aplicaciones.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Equilibrio en el entrenamiento bastante complicado.</a:t>
            </a:r>
            <a:endParaRPr sz="2000"/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Modelos más complejos, mayor tiempo y coste computacional pero mejores resultados.</a:t>
            </a:r>
            <a:endParaRPr sz="2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0"/>
          <p:cNvPicPr preferRelativeResize="0"/>
          <p:nvPr/>
        </p:nvPicPr>
        <p:blipFill rotWithShape="1">
          <a:blip r:embed="rId3">
            <a:alphaModFix/>
          </a:blip>
          <a:srcRect b="4995" l="0" r="0" t="5004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Gracias por la atención.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/>
          <p:cNvPicPr preferRelativeResize="0"/>
          <p:nvPr/>
        </p:nvPicPr>
        <p:blipFill rotWithShape="1">
          <a:blip r:embed="rId3">
            <a:alphaModFix/>
          </a:blip>
          <a:srcRect b="0" l="20223" r="20223" t="0"/>
          <a:stretch/>
        </p:blipFill>
        <p:spPr>
          <a:xfrm>
            <a:off x="-9150" y="0"/>
            <a:ext cx="4594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Introducción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Origen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Arquitectura y entrenamiento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Aplicaciones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Ventajas y dificultades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Variantes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Caso práctico</a:t>
            </a:r>
            <a:endParaRPr sz="2400">
              <a:solidFill>
                <a:srgbClr val="FFFFFF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Roboto"/>
              <a:buChar char="❖"/>
            </a:pPr>
            <a:r>
              <a:rPr lang="es" sz="2400">
                <a:solidFill>
                  <a:srgbClr val="FFFFFF"/>
                </a:solidFill>
              </a:rPr>
              <a:t>Conclusiones</a:t>
            </a:r>
            <a:endParaRPr sz="2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80" name="Google Shape;80;p15"/>
          <p:cNvSpPr txBox="1"/>
          <p:nvPr>
            <p:ph idx="1" type="body"/>
          </p:nvPr>
        </p:nvSpPr>
        <p:spPr>
          <a:xfrm>
            <a:off x="45900" y="1186850"/>
            <a:ext cx="9052200" cy="34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RRNN utilizadas para simular el comportamiento humano.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Detección de objetos en imágenes.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Análisis de características.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Clasificación.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Resolución de problemas.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s"/>
              <a:t>¿Crear nuevo contenido?</a:t>
            </a:r>
            <a:endParaRPr b="1" sz="5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Redes generativas adversarias.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Modelos generativos.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Aprendizaje no supervisado.</a:t>
            </a:r>
            <a:endParaRPr/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Competición entre dos redes.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6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Origen</a:t>
            </a:r>
            <a:endParaRPr/>
          </a:p>
        </p:txBody>
      </p:sp>
      <p:sp>
        <p:nvSpPr>
          <p:cNvPr id="86" name="Google Shape;86;p16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/>
              <a:t>Ian Goodfellow </a:t>
            </a:r>
            <a:r>
              <a:rPr lang="es"/>
              <a:t>de la Universidad de Montreal.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Red neuronal generativa.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Analiza el conjunto de entrenamiento real.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Obtiene la distribución de probabilidad.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Genera muestras.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Clasificador.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Real.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Sintética.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Entrenamiento conjunto, funciones de coste diferentes.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idx="1" type="subTitle"/>
          </p:nvPr>
        </p:nvSpPr>
        <p:spPr>
          <a:xfrm>
            <a:off x="4572000" y="912115"/>
            <a:ext cx="4414500" cy="359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●"/>
            </a:pPr>
            <a:r>
              <a:rPr lang="es" sz="3000">
                <a:solidFill>
                  <a:srgbClr val="FFFFFF"/>
                </a:solidFill>
              </a:rPr>
              <a:t>Generador</a:t>
            </a:r>
            <a:r>
              <a:rPr lang="es">
                <a:solidFill>
                  <a:srgbClr val="FFFFFF"/>
                </a:solidFill>
              </a:rPr>
              <a:t>.</a:t>
            </a:r>
            <a:endParaRPr>
              <a:solidFill>
                <a:srgbClr val="FFFFFF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s">
                <a:solidFill>
                  <a:srgbClr val="FFFFFF"/>
                </a:solidFill>
              </a:rPr>
              <a:t>Genera una imagen al azar.</a:t>
            </a:r>
            <a:endParaRPr>
              <a:solidFill>
                <a:srgbClr val="FFFFFF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s">
                <a:solidFill>
                  <a:srgbClr val="FFFFFF"/>
                </a:solidFill>
              </a:rPr>
              <a:t>Aplica la función de transformación.</a:t>
            </a:r>
            <a:endParaRPr>
              <a:solidFill>
                <a:srgbClr val="FFFFFF"/>
              </a:solidFill>
            </a:endParaRPr>
          </a:p>
          <a:p>
            <a:pPr indent="-36195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Char char="○"/>
            </a:pPr>
            <a:r>
              <a:rPr lang="es">
                <a:solidFill>
                  <a:srgbClr val="FFFFFF"/>
                </a:solidFill>
              </a:rPr>
              <a:t>Genera una nueva imagen.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41388"/>
            <a:ext cx="4572000" cy="2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7"/>
          <p:cNvSpPr txBox="1"/>
          <p:nvPr>
            <p:ph type="title"/>
          </p:nvPr>
        </p:nvSpPr>
        <p:spPr>
          <a:xfrm>
            <a:off x="460950" y="400200"/>
            <a:ext cx="38844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Arquitectura</a:t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idx="4294967295" type="title"/>
          </p:nvPr>
        </p:nvSpPr>
        <p:spPr>
          <a:xfrm>
            <a:off x="460950" y="297450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666666"/>
                </a:solidFill>
              </a:rPr>
              <a:t>Entrenamiento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99" name="Google Shape;9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0450" y="2648050"/>
            <a:ext cx="5283099" cy="1996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p18"/>
          <p:cNvSpPr txBox="1"/>
          <p:nvPr>
            <p:ph idx="4294967295" type="subTitle"/>
          </p:nvPr>
        </p:nvSpPr>
        <p:spPr>
          <a:xfrm>
            <a:off x="0" y="1065150"/>
            <a:ext cx="47931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i="1" lang="es" sz="1400">
                <a:solidFill>
                  <a:srgbClr val="999999"/>
                </a:solidFill>
              </a:rPr>
              <a:t>Entrenamiento indirecto.</a:t>
            </a:r>
            <a:r>
              <a:rPr lang="es" sz="1400">
                <a:solidFill>
                  <a:srgbClr val="999999"/>
                </a:solidFill>
              </a:rPr>
              <a:t>					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s" sz="1400">
                <a:solidFill>
                  <a:srgbClr val="999999"/>
                </a:solidFill>
              </a:rPr>
              <a:t>Gradiente Descendente.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es" sz="1400">
                <a:solidFill>
                  <a:srgbClr val="999999"/>
                </a:solidFill>
              </a:rPr>
              <a:t>Generador: minimizar el acierto del discriminador.</a:t>
            </a:r>
            <a:endParaRPr b="1"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es" sz="1400">
                <a:solidFill>
                  <a:srgbClr val="999999"/>
                </a:solidFill>
              </a:rPr>
              <a:t>Discriminador: minimizar el error de clasificación.</a:t>
            </a:r>
            <a:endParaRPr b="1" sz="1400">
              <a:solidFill>
                <a:srgbClr val="999999"/>
              </a:solidFill>
            </a:endParaRPr>
          </a:p>
        </p:txBody>
      </p:sp>
      <p:sp>
        <p:nvSpPr>
          <p:cNvPr id="101" name="Google Shape;101;p18"/>
          <p:cNvSpPr txBox="1"/>
          <p:nvPr>
            <p:ph idx="4294967295" type="subTitle"/>
          </p:nvPr>
        </p:nvSpPr>
        <p:spPr>
          <a:xfrm>
            <a:off x="4572000" y="1065150"/>
            <a:ext cx="4572000" cy="15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s" sz="1400">
                <a:solidFill>
                  <a:srgbClr val="999999"/>
                </a:solidFill>
              </a:rPr>
              <a:t>Primer planteamiento: </a:t>
            </a:r>
            <a:r>
              <a:rPr i="1" lang="es" sz="1400">
                <a:solidFill>
                  <a:srgbClr val="999999"/>
                </a:solidFill>
              </a:rPr>
              <a:t>Minimax </a:t>
            </a:r>
            <a:r>
              <a:rPr lang="es" sz="1400">
                <a:solidFill>
                  <a:srgbClr val="999999"/>
                </a:solidFill>
              </a:rPr>
              <a:t>.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s" sz="1400">
                <a:solidFill>
                  <a:srgbClr val="999999"/>
                </a:solidFill>
              </a:rPr>
              <a:t>Discriminador muy avanzado.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lang="es" sz="1400">
                <a:solidFill>
                  <a:srgbClr val="999999"/>
                </a:solidFill>
              </a:rPr>
              <a:t>Desaparece el gradiente del generador.</a:t>
            </a:r>
            <a:endParaRPr sz="1400">
              <a:solidFill>
                <a:srgbClr val="999999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-"/>
            </a:pPr>
            <a:r>
              <a:rPr b="1" lang="es" sz="1400">
                <a:solidFill>
                  <a:srgbClr val="999999"/>
                </a:solidFill>
              </a:rPr>
              <a:t>Generador: maximizar el error del discriminador.</a:t>
            </a:r>
            <a:endParaRPr b="1" sz="1400">
              <a:solidFill>
                <a:srgbClr val="999999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 rotWithShape="1">
          <a:blip r:embed="rId3">
            <a:alphaModFix/>
          </a:blip>
          <a:srcRect b="2901" l="0" r="0" t="2901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Aplicaciones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4884825" y="0"/>
            <a:ext cx="4045200" cy="472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Ampliar conjuntos de datos.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Generar nuevos personajes.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s" sz="1900">
                <a:solidFill>
                  <a:srgbClr val="FFFFFF"/>
                </a:solidFill>
              </a:rPr>
              <a:t>WGANs.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s" sz="1900">
                <a:solidFill>
                  <a:srgbClr val="FFFFFF"/>
                </a:solidFill>
              </a:rPr>
              <a:t>DCGANs.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Traducción de imágenes.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i="1" lang="es" sz="1900">
                <a:solidFill>
                  <a:srgbClr val="FFFFFF"/>
                </a:solidFill>
              </a:rPr>
              <a:t>Conditional </a:t>
            </a:r>
            <a:r>
              <a:rPr lang="es" sz="1900">
                <a:solidFill>
                  <a:srgbClr val="FFFFFF"/>
                </a:solidFill>
              </a:rPr>
              <a:t>GANs.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Seguridad.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s" sz="1900">
                <a:solidFill>
                  <a:srgbClr val="FFFFFF"/>
                </a:solidFill>
              </a:rPr>
              <a:t>SSGANs.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Edición de imágenes.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s" sz="1900">
                <a:solidFill>
                  <a:srgbClr val="FFFFFF"/>
                </a:solidFill>
              </a:rPr>
              <a:t>SRGANs.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Predicción de vídeos.</a:t>
            </a:r>
            <a:endParaRPr sz="1900">
              <a:solidFill>
                <a:srgbClr val="FFFFFF"/>
              </a:solidFill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●"/>
            </a:pPr>
            <a:r>
              <a:rPr lang="es" sz="1900">
                <a:solidFill>
                  <a:srgbClr val="FFFFFF"/>
                </a:solidFill>
              </a:rPr>
              <a:t>Objetos 3D.</a:t>
            </a:r>
            <a:endParaRPr sz="1900">
              <a:solidFill>
                <a:srgbClr val="FFFFFF"/>
              </a:solidFill>
            </a:endParaRPr>
          </a:p>
          <a:p>
            <a:pPr indent="-3492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Char char="○"/>
            </a:pPr>
            <a:r>
              <a:rPr lang="es" sz="1900">
                <a:solidFill>
                  <a:srgbClr val="FFFFFF"/>
                </a:solidFill>
              </a:rPr>
              <a:t>PrGANs.</a:t>
            </a:r>
            <a:endParaRPr sz="1900">
              <a:solidFill>
                <a:srgbClr val="FFFFFF"/>
              </a:solidFill>
            </a:endParaRPr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4600" y="957263"/>
            <a:ext cx="3228975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750" y="957271"/>
            <a:ext cx="4174837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8300" y="1198113"/>
            <a:ext cx="4409725" cy="233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8763" y="957275"/>
            <a:ext cx="3928790" cy="322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800" y="1214075"/>
            <a:ext cx="4344574" cy="271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8300" y="2020425"/>
            <a:ext cx="4409725" cy="110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5750" y="1048591"/>
            <a:ext cx="4174826" cy="3046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6825" y="2020425"/>
            <a:ext cx="4501200" cy="137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6825" y="2271550"/>
            <a:ext cx="4501199" cy="87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gradFill>
          <a:gsLst>
            <a:gs pos="0">
              <a:srgbClr val="8C8C8C"/>
            </a:gs>
            <a:gs pos="100000">
              <a:srgbClr val="404040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265500" y="284275"/>
            <a:ext cx="35766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Ventajas</a:t>
            </a:r>
            <a:endParaRPr/>
          </a:p>
        </p:txBody>
      </p:sp>
      <p:sp>
        <p:nvSpPr>
          <p:cNvPr id="127" name="Google Shape;127;p21"/>
          <p:cNvSpPr txBox="1"/>
          <p:nvPr>
            <p:ph idx="1" type="subTitle"/>
          </p:nvPr>
        </p:nvSpPr>
        <p:spPr>
          <a:xfrm>
            <a:off x="265500" y="944547"/>
            <a:ext cx="40452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Aprendizaje no supervisado.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Entrenamiento complementario.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No requiere métodos de entrenamiento complejos.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Sin realimentación de datos.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Redes que generan contenido.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Obtiene la distribución de probabilidad.</a:t>
            </a:r>
            <a:endParaRPr/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s"/>
              <a:t>Discriminador reutilizable.</a:t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5173675" y="284275"/>
            <a:ext cx="3576600" cy="7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rgbClr val="FFFFFF"/>
                </a:solidFill>
              </a:rPr>
              <a:t>Dificultades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4939375" y="1044772"/>
            <a:ext cx="4045200" cy="385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Char char="●"/>
            </a:pPr>
            <a:r>
              <a:rPr lang="es">
                <a:solidFill>
                  <a:srgbClr val="F3F3F3"/>
                </a:solidFill>
              </a:rPr>
              <a:t>Sincronizar el entrenamiento de generador y discriminador.</a:t>
            </a:r>
            <a:endParaRPr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Char char="●"/>
            </a:pPr>
            <a:r>
              <a:rPr i="1" lang="es">
                <a:solidFill>
                  <a:srgbClr val="F3F3F3"/>
                </a:solidFill>
              </a:rPr>
              <a:t>Mode collapse</a:t>
            </a:r>
            <a:r>
              <a:rPr lang="es">
                <a:solidFill>
                  <a:srgbClr val="F3F3F3"/>
                </a:solidFill>
              </a:rPr>
              <a:t>.</a:t>
            </a:r>
            <a:endParaRPr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  <a:p>
            <a:pPr indent="-3619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2100"/>
              <a:buChar char="●"/>
            </a:pPr>
            <a:r>
              <a:rPr lang="es">
                <a:solidFill>
                  <a:srgbClr val="F3F3F3"/>
                </a:solidFill>
              </a:rPr>
              <a:t>No convergencia.</a:t>
            </a:r>
            <a:endParaRPr>
              <a:solidFill>
                <a:srgbClr val="F3F3F3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